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8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213"/>
    <a:srgbClr val="EB6625"/>
    <a:srgbClr val="054A81"/>
    <a:srgbClr val="FDFBF7"/>
    <a:srgbClr val="FCF8F5"/>
    <a:srgbClr val="AD2F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743B1-D9C6-41AD-96E9-A837129CE63E}" v="1" dt="2026-07-01T04:12:25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1" autoAdjust="0"/>
    <p:restoredTop sz="94660"/>
  </p:normalViewPr>
  <p:slideViewPr>
    <p:cSldViewPr snapToGrid="0">
      <p:cViewPr varScale="1">
        <p:scale>
          <a:sx n="87" d="100"/>
          <a:sy n="87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vi Ankola     /PMG/ICICILOMBARD/PRBD" userId="578931e9-3165-4b50-96d3-56ce7e41389f" providerId="ADAL" clId="{8F842663-6D68-4A14-B3A9-2DA5EB7390EB}"/>
    <pc:docChg chg="modSld sldOrd">
      <pc:chgData name="Ravi Ankola     /PMG/ICICILOMBARD/PRBD" userId="578931e9-3165-4b50-96d3-56ce7e41389f" providerId="ADAL" clId="{8F842663-6D68-4A14-B3A9-2DA5EB7390EB}" dt="2026-07-01T04:13:04.692" v="48" actId="1037"/>
      <pc:docMkLst>
        <pc:docMk/>
      </pc:docMkLst>
      <pc:sldChg chg="ord">
        <pc:chgData name="Ravi Ankola     /PMG/ICICILOMBARD/PRBD" userId="578931e9-3165-4b50-96d3-56ce7e41389f" providerId="ADAL" clId="{8F842663-6D68-4A14-B3A9-2DA5EB7390EB}" dt="2026-07-01T04:11:54.079" v="1"/>
        <pc:sldMkLst>
          <pc:docMk/>
          <pc:sldMk cId="1716150563" sldId="269"/>
        </pc:sldMkLst>
      </pc:sldChg>
      <pc:sldChg chg="ord">
        <pc:chgData name="Ravi Ankola     /PMG/ICICILOMBARD/PRBD" userId="578931e9-3165-4b50-96d3-56ce7e41389f" providerId="ADAL" clId="{8F842663-6D68-4A14-B3A9-2DA5EB7390EB}" dt="2026-07-01T04:12:00.902" v="3"/>
        <pc:sldMkLst>
          <pc:docMk/>
          <pc:sldMk cId="3912985982" sldId="271"/>
        </pc:sldMkLst>
      </pc:sldChg>
      <pc:sldChg chg="modSp mod">
        <pc:chgData name="Ravi Ankola     /PMG/ICICILOMBARD/PRBD" userId="578931e9-3165-4b50-96d3-56ce7e41389f" providerId="ADAL" clId="{8F842663-6D68-4A14-B3A9-2DA5EB7390EB}" dt="2026-07-01T04:13:04.692" v="48" actId="1037"/>
        <pc:sldMkLst>
          <pc:docMk/>
          <pc:sldMk cId="3379063375" sldId="277"/>
        </pc:sldMkLst>
        <pc:spChg chg="mod">
          <ac:chgData name="Ravi Ankola     /PMG/ICICILOMBARD/PRBD" userId="578931e9-3165-4b50-96d3-56ce7e41389f" providerId="ADAL" clId="{8F842663-6D68-4A14-B3A9-2DA5EB7390EB}" dt="2026-07-01T04:13:04.692" v="48" actId="1037"/>
          <ac:spMkLst>
            <pc:docMk/>
            <pc:sldMk cId="3379063375" sldId="277"/>
            <ac:spMk id="9" creationId="{00000000-0000-0000-0000-000000000000}"/>
          </ac:spMkLst>
        </pc:spChg>
        <pc:spChg chg="mod">
          <ac:chgData name="Ravi Ankola     /PMG/ICICILOMBARD/PRBD" userId="578931e9-3165-4b50-96d3-56ce7e41389f" providerId="ADAL" clId="{8F842663-6D68-4A14-B3A9-2DA5EB7390EB}" dt="2026-07-01T04:12:31.284" v="6" actId="20577"/>
          <ac:spMkLst>
            <pc:docMk/>
            <pc:sldMk cId="3379063375" sldId="277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0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7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76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074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62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2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164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91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43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44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6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52658-94F4-47FC-B5D8-732FB8355CA5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6CCA7-E8FC-4266-B1DA-C6C4E556B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0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Freeform 8"/>
          <p:cNvSpPr/>
          <p:nvPr/>
        </p:nvSpPr>
        <p:spPr>
          <a:xfrm>
            <a:off x="9643630" y="0"/>
            <a:ext cx="2548369" cy="685800"/>
          </a:xfrm>
          <a:custGeom>
            <a:avLst/>
            <a:gdLst/>
            <a:ahLst/>
            <a:cxnLst/>
            <a:rect l="l" t="t" r="r" b="b"/>
            <a:pathLst>
              <a:path w="2981168" h="802272">
                <a:moveTo>
                  <a:pt x="0" y="0"/>
                </a:moveTo>
                <a:lnTo>
                  <a:pt x="2981168" y="0"/>
                </a:lnTo>
                <a:lnTo>
                  <a:pt x="2981168" y="802272"/>
                </a:lnTo>
                <a:lnTo>
                  <a:pt x="0" y="8022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47" y="2090011"/>
            <a:ext cx="1739204" cy="473210"/>
          </a:xfrm>
          <a:prstGeom prst="rect">
            <a:avLst/>
          </a:prstGeom>
        </p:spPr>
      </p:pic>
      <p:sp>
        <p:nvSpPr>
          <p:cNvPr id="23" name="TextBox 5"/>
          <p:cNvSpPr txBox="1"/>
          <p:nvPr/>
        </p:nvSpPr>
        <p:spPr>
          <a:xfrm>
            <a:off x="396310" y="2512558"/>
            <a:ext cx="1790700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b="1" dirty="0">
                <a:solidFill>
                  <a:srgbClr val="FDF2E8"/>
                </a:solidFill>
                <a:latin typeface="Mulish" panose="00000500000000000000" pitchFamily="2" charset="0"/>
                <a:ea typeface="Barlow Bold"/>
                <a:cs typeface="Barlow Bold"/>
                <a:sym typeface="Barlow Bold"/>
              </a:rPr>
              <a:t>with</a:t>
            </a:r>
          </a:p>
          <a:p>
            <a:pPr algn="l"/>
            <a:r>
              <a:rPr lang="en-US" sz="2400" b="1" dirty="0">
                <a:solidFill>
                  <a:srgbClr val="FDF2E8"/>
                </a:solidFill>
                <a:latin typeface="Mulish" panose="00000500000000000000" pitchFamily="2" charset="0"/>
                <a:ea typeface="Barlow Bold"/>
                <a:cs typeface="Barlow Bold"/>
                <a:sym typeface="Barlow Bold"/>
              </a:rPr>
              <a:t>Infinite</a:t>
            </a:r>
          </a:p>
          <a:p>
            <a:pPr algn="l"/>
            <a:r>
              <a:rPr lang="en-US" sz="2400" b="1" dirty="0">
                <a:solidFill>
                  <a:srgbClr val="FDF2E8"/>
                </a:solidFill>
                <a:latin typeface="Mulish" panose="00000500000000000000" pitchFamily="2" charset="0"/>
                <a:ea typeface="Barlow Bold"/>
                <a:cs typeface="Barlow Bold"/>
                <a:sym typeface="Barlow Bold"/>
              </a:rPr>
              <a:t>claim</a:t>
            </a:r>
          </a:p>
        </p:txBody>
      </p:sp>
      <p:sp>
        <p:nvSpPr>
          <p:cNvPr id="25" name="TextBox 7"/>
          <p:cNvSpPr txBox="1"/>
          <p:nvPr/>
        </p:nvSpPr>
        <p:spPr>
          <a:xfrm>
            <a:off x="289622" y="4338664"/>
            <a:ext cx="1676400" cy="349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5"/>
              </a:lnSpc>
            </a:pPr>
            <a:r>
              <a:rPr lang="en-US" sz="2000" b="1" dirty="0">
                <a:solidFill>
                  <a:schemeClr val="bg1"/>
                </a:solidFill>
                <a:latin typeface="Mulish" panose="00000500000000000000" pitchFamily="2" charset="0"/>
                <a:ea typeface="Barlow Bold"/>
                <a:cs typeface="Barlow Bold"/>
                <a:sym typeface="Barlow Bold"/>
              </a:rPr>
              <a:t>Industry First</a:t>
            </a:r>
          </a:p>
        </p:txBody>
      </p:sp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ACC23E42-F3CD-CD29-4F83-3137CDC7B6FF}"/>
              </a:ext>
            </a:extLst>
          </p:cNvPr>
          <p:cNvSpPr txBox="1">
            <a:spLocks/>
          </p:cNvSpPr>
          <p:nvPr/>
        </p:nvSpPr>
        <p:spPr>
          <a:xfrm>
            <a:off x="2949696" y="501134"/>
            <a:ext cx="356963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AD2F30"/>
                </a:solidFill>
                <a:latin typeface="Mulish" panose="00000500000000000000" pitchFamily="2" charset="0"/>
                <a:ea typeface="Barlow Bold"/>
                <a:cs typeface="Barlow Bold"/>
              </a:defRPr>
            </a:lvl1pPr>
          </a:lstStyle>
          <a:p>
            <a:r>
              <a:rPr lang="en-US" dirty="0"/>
              <a:t>Customer testimonial: </a:t>
            </a:r>
          </a:p>
          <a:p>
            <a:r>
              <a:rPr lang="en-US" dirty="0"/>
              <a:t>Infinite Care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03F8D9-2312-0DC6-A2A6-BF67116B04A7}"/>
              </a:ext>
            </a:extLst>
          </p:cNvPr>
          <p:cNvSpPr txBox="1"/>
          <p:nvPr/>
        </p:nvSpPr>
        <p:spPr>
          <a:xfrm>
            <a:off x="4090715" y="1720679"/>
            <a:ext cx="181331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126">
              <a:defRPr/>
            </a:pPr>
            <a:r>
              <a:rPr lang="en-US" sz="1400" b="1" dirty="0">
                <a:solidFill>
                  <a:prstClr val="black"/>
                </a:solidFill>
                <a:latin typeface="Mulish" panose="00000500000000000000" pitchFamily="2" charset="0"/>
              </a:rPr>
              <a:t>Vishwas Salunkhe </a:t>
            </a:r>
          </a:p>
          <a:p>
            <a:pPr algn="ctr" defTabSz="914126">
              <a:defRPr/>
            </a:pPr>
            <a:r>
              <a:rPr lang="en-US" sz="1400" b="1" dirty="0">
                <a:solidFill>
                  <a:prstClr val="black"/>
                </a:solidFill>
                <a:latin typeface="Mulish" panose="00000500000000000000" pitchFamily="2" charset="0"/>
              </a:rPr>
              <a:t>Location: Pune</a:t>
            </a:r>
          </a:p>
          <a:p>
            <a:pPr algn="ctr" defTabSz="914126">
              <a:defRPr/>
            </a:pPr>
            <a:r>
              <a:rPr lang="en-US" sz="1400" b="1" dirty="0">
                <a:solidFill>
                  <a:prstClr val="black"/>
                </a:solidFill>
                <a:latin typeface="Mulish" panose="00000500000000000000" pitchFamily="2" charset="0"/>
              </a:rPr>
              <a:t>Sum Insured: 10L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115188-A7A8-2BB0-9928-83A70055BB0B}"/>
              </a:ext>
            </a:extLst>
          </p:cNvPr>
          <p:cNvSpPr txBox="1"/>
          <p:nvPr/>
        </p:nvSpPr>
        <p:spPr>
          <a:xfrm>
            <a:off x="8024072" y="1053271"/>
            <a:ext cx="28937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126">
              <a:defRPr/>
            </a:pPr>
            <a:r>
              <a:rPr lang="en-US" sz="1400" b="1" dirty="0">
                <a:solidFill>
                  <a:prstClr val="black"/>
                </a:solidFill>
                <a:latin typeface="Mulish" panose="00000500000000000000" pitchFamily="2" charset="0"/>
              </a:rPr>
              <a:t>Infinite Care activated </a:t>
            </a:r>
          </a:p>
          <a:p>
            <a:pPr algn="ctr" defTabSz="914126">
              <a:defRPr/>
            </a:pPr>
            <a:r>
              <a:rPr lang="en-US" sz="1400" b="1" dirty="0">
                <a:solidFill>
                  <a:prstClr val="black"/>
                </a:solidFill>
                <a:latin typeface="Mulish" panose="00000500000000000000" pitchFamily="2" charset="0"/>
              </a:rPr>
              <a:t>on high value claim </a:t>
            </a:r>
          </a:p>
          <a:p>
            <a:pPr algn="ctr" defTabSz="914126">
              <a:defRPr/>
            </a:pPr>
            <a:r>
              <a:rPr lang="en-US" sz="1400" i="1" dirty="0">
                <a:solidFill>
                  <a:prstClr val="black"/>
                </a:solidFill>
                <a:latin typeface="Mulish" panose="00000500000000000000" pitchFamily="2" charset="0"/>
              </a:rPr>
              <a:t>(higher than SI without any limit)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6A7D5B-8F14-1A64-7DB4-35377E28041D}"/>
              </a:ext>
            </a:extLst>
          </p:cNvPr>
          <p:cNvSpPr txBox="1"/>
          <p:nvPr/>
        </p:nvSpPr>
        <p:spPr>
          <a:xfrm>
            <a:off x="6482715" y="3498441"/>
            <a:ext cx="812832" cy="64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126">
              <a:defRPr/>
            </a:pPr>
            <a:r>
              <a:rPr lang="en-US" sz="1799" b="1" dirty="0">
                <a:solidFill>
                  <a:prstClr val="black"/>
                </a:solidFill>
                <a:latin typeface="Mulish" panose="00000500000000000000" pitchFamily="2" charset="0"/>
              </a:rPr>
              <a:t>30L</a:t>
            </a:r>
          </a:p>
          <a:p>
            <a:pPr algn="ctr" defTabSz="914126">
              <a:defRPr/>
            </a:pPr>
            <a:r>
              <a:rPr lang="en-US" sz="1799" b="1" dirty="0">
                <a:solidFill>
                  <a:prstClr val="black"/>
                </a:solidFill>
                <a:latin typeface="Mulish" panose="00000500000000000000" pitchFamily="2" charset="0"/>
              </a:rPr>
              <a:t>Claim</a:t>
            </a:r>
          </a:p>
        </p:txBody>
      </p:sp>
      <p:sp>
        <p:nvSpPr>
          <p:cNvPr id="32" name="Oval 31"/>
          <p:cNvSpPr/>
          <p:nvPr/>
        </p:nvSpPr>
        <p:spPr>
          <a:xfrm>
            <a:off x="6643862" y="2589415"/>
            <a:ext cx="456204" cy="456204"/>
          </a:xfrm>
          <a:prstGeom prst="ellipse">
            <a:avLst/>
          </a:prstGeom>
          <a:solidFill>
            <a:srgbClr val="9F02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18"/>
          <p:cNvSpPr txBox="1"/>
          <p:nvPr/>
        </p:nvSpPr>
        <p:spPr>
          <a:xfrm>
            <a:off x="6619876" y="2517660"/>
            <a:ext cx="533400" cy="42069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1600" b="1" spc="149" dirty="0">
                <a:solidFill>
                  <a:schemeClr val="bg1"/>
                </a:solidFill>
                <a:latin typeface="Mulish" panose="00000500000000000000" pitchFamily="2" charset="0"/>
                <a:ea typeface="Bobby Jones"/>
                <a:cs typeface="Bobby Jones"/>
                <a:sym typeface="Bobby Jones"/>
              </a:rPr>
              <a:t>30L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E6A7D5B-8F14-1A64-7DB4-35377E28041D}"/>
              </a:ext>
            </a:extLst>
          </p:cNvPr>
          <p:cNvSpPr txBox="1"/>
          <p:nvPr/>
        </p:nvSpPr>
        <p:spPr>
          <a:xfrm>
            <a:off x="4920457" y="3645147"/>
            <a:ext cx="812832" cy="64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126">
              <a:defRPr/>
            </a:pPr>
            <a:r>
              <a:rPr lang="en-US" sz="1799" b="1" dirty="0">
                <a:solidFill>
                  <a:prstClr val="black"/>
                </a:solidFill>
                <a:latin typeface="Mulish" panose="00000500000000000000" pitchFamily="2" charset="0"/>
              </a:rPr>
              <a:t>10L</a:t>
            </a:r>
          </a:p>
          <a:p>
            <a:pPr algn="ctr" defTabSz="914126">
              <a:defRPr/>
            </a:pPr>
            <a:r>
              <a:rPr lang="en-US" sz="1799" b="1" dirty="0">
                <a:solidFill>
                  <a:prstClr val="black"/>
                </a:solidFill>
                <a:latin typeface="Mulish" panose="00000500000000000000" pitchFamily="2" charset="0"/>
              </a:rPr>
              <a:t>Claim</a:t>
            </a:r>
          </a:p>
        </p:txBody>
      </p:sp>
      <p:sp>
        <p:nvSpPr>
          <p:cNvPr id="35" name="Oval 34"/>
          <p:cNvSpPr/>
          <p:nvPr/>
        </p:nvSpPr>
        <p:spPr>
          <a:xfrm>
            <a:off x="4944443" y="2679313"/>
            <a:ext cx="456204" cy="456204"/>
          </a:xfrm>
          <a:prstGeom prst="ellipse">
            <a:avLst/>
          </a:prstGeom>
          <a:solidFill>
            <a:srgbClr val="9F02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18"/>
          <p:cNvSpPr txBox="1"/>
          <p:nvPr/>
        </p:nvSpPr>
        <p:spPr>
          <a:xfrm>
            <a:off x="4920457" y="2607558"/>
            <a:ext cx="533400" cy="42069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1600" b="1" spc="149" dirty="0">
                <a:solidFill>
                  <a:schemeClr val="bg1"/>
                </a:solidFill>
                <a:latin typeface="Mulish" panose="00000500000000000000" pitchFamily="2" charset="0"/>
                <a:ea typeface="Bobby Jones"/>
                <a:cs typeface="Bobby Jones"/>
                <a:sym typeface="Bobby Jones"/>
              </a:rPr>
              <a:t>10L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E6A7D5B-8F14-1A64-7DB4-35377E28041D}"/>
              </a:ext>
            </a:extLst>
          </p:cNvPr>
          <p:cNvSpPr txBox="1"/>
          <p:nvPr/>
        </p:nvSpPr>
        <p:spPr>
          <a:xfrm>
            <a:off x="8846805" y="2512558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126">
              <a:defRPr/>
            </a:pPr>
            <a:r>
              <a:rPr lang="en-US" sz="1600" b="1" dirty="0">
                <a:solidFill>
                  <a:schemeClr val="bg1"/>
                </a:solidFill>
                <a:latin typeface="Mulish" panose="00000500000000000000" pitchFamily="2" charset="0"/>
              </a:rPr>
              <a:t>Unlimited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BFD79D4-CF3E-5320-EEB8-FC0EBFB29050}"/>
              </a:ext>
            </a:extLst>
          </p:cNvPr>
          <p:cNvSpPr txBox="1"/>
          <p:nvPr/>
        </p:nvSpPr>
        <p:spPr>
          <a:xfrm>
            <a:off x="2344430" y="5671289"/>
            <a:ext cx="1746285" cy="441221"/>
          </a:xfrm>
          <a:prstGeom prst="roundRect">
            <a:avLst>
              <a:gd name="adj" fmla="val 15667"/>
            </a:avLst>
          </a:prstGeom>
          <a:noFill/>
        </p:spPr>
        <p:txBody>
          <a:bodyPr wrap="square" lIns="107972" tIns="35991" rIns="71981" bIns="143963" rtlCol="0">
            <a:noAutofit/>
          </a:bodyPr>
          <a:lstStyle/>
          <a:p>
            <a:pPr algn="ctr"/>
            <a:r>
              <a:rPr lang="en-IN" sz="1000" b="1" dirty="0">
                <a:solidFill>
                  <a:schemeClr val="bg1"/>
                </a:solidFill>
                <a:latin typeface="Mulish" panose="00000500000000000000" pitchFamily="2" charset="0"/>
              </a:rPr>
              <a:t>Claim no </a:t>
            </a:r>
          </a:p>
          <a:p>
            <a:pPr algn="ctr"/>
            <a:r>
              <a:rPr lang="en-IN" sz="1000" b="1" dirty="0">
                <a:solidFill>
                  <a:schemeClr val="bg1"/>
                </a:solidFill>
                <a:latin typeface="Mulish" panose="00000500000000000000" pitchFamily="2" charset="0"/>
              </a:rPr>
              <a:t>125000627500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1" t="27725" r="6625" b="18668"/>
          <a:stretch/>
        </p:blipFill>
        <p:spPr>
          <a:xfrm>
            <a:off x="2662290" y="4324718"/>
            <a:ext cx="7301219" cy="241251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7B1D976-16BB-FBAA-347A-84A822AF535D}"/>
              </a:ext>
            </a:extLst>
          </p:cNvPr>
          <p:cNvSpPr txBox="1"/>
          <p:nvPr/>
        </p:nvSpPr>
        <p:spPr>
          <a:xfrm>
            <a:off x="4148038" y="4727117"/>
            <a:ext cx="7391296" cy="18158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16" tIns="45708" rIns="91416" bIns="4570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126">
              <a:defRPr/>
            </a:pPr>
            <a:r>
              <a:rPr lang="en-US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Vishwas has bought Elevate with 10L SI along with </a:t>
            </a:r>
            <a:r>
              <a:rPr lang="en-US" sz="1600" b="1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Infinite </a:t>
            </a:r>
          </a:p>
          <a:p>
            <a:pPr defTabSz="914126">
              <a:defRPr/>
            </a:pPr>
            <a:r>
              <a:rPr lang="en-US" sz="1600" b="1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Care </a:t>
            </a:r>
            <a:r>
              <a:rPr lang="en-US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add-on. </a:t>
            </a:r>
          </a:p>
          <a:p>
            <a:pPr defTabSz="914126">
              <a:defRPr/>
            </a:pPr>
            <a:r>
              <a:rPr lang="en-US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He was diagnosed with </a:t>
            </a:r>
            <a:r>
              <a:rPr lang="fr-FR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Guillain-Barré Syndrome (GBS) - a </a:t>
            </a:r>
          </a:p>
          <a:p>
            <a:pPr defTabSz="914126">
              <a:defRPr/>
            </a:pPr>
            <a:r>
              <a:rPr lang="fr-FR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rare auto-immune disorder. He was </a:t>
            </a:r>
            <a:r>
              <a:rPr lang="en-US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admitted on 2</a:t>
            </a:r>
            <a:r>
              <a:rPr lang="en-US" sz="1600" baseline="300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nd</a:t>
            </a:r>
            <a:r>
              <a:rPr lang="en-US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 Sep’25 </a:t>
            </a:r>
          </a:p>
          <a:p>
            <a:pPr defTabSz="914126">
              <a:defRPr/>
            </a:pPr>
            <a:r>
              <a:rPr lang="en-US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and the claim amount was 30.4L. </a:t>
            </a:r>
          </a:p>
          <a:p>
            <a:pPr defTabSz="914126">
              <a:defRPr/>
            </a:pPr>
            <a:r>
              <a:rPr lang="en-US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Additional value of 20.4L was paid due to the Infinite care </a:t>
            </a:r>
          </a:p>
          <a:p>
            <a:pPr defTabSz="914126">
              <a:defRPr/>
            </a:pPr>
            <a:r>
              <a:rPr lang="en-US" sz="1600" dirty="0">
                <a:solidFill>
                  <a:prstClr val="black"/>
                </a:solidFill>
                <a:latin typeface="Mulish" panose="00000500000000000000" pitchFamily="2" charset="0"/>
                <a:ea typeface="+mn-lt"/>
                <a:cs typeface="Arial" panose="020B0604020202020204" pitchFamily="34" charset="0"/>
              </a:rPr>
              <a:t>add on</a:t>
            </a:r>
          </a:p>
        </p:txBody>
      </p:sp>
      <p:sp>
        <p:nvSpPr>
          <p:cNvPr id="41" name="Round Same Side Corner Rectangle 40"/>
          <p:cNvSpPr/>
          <p:nvPr/>
        </p:nvSpPr>
        <p:spPr>
          <a:xfrm>
            <a:off x="52032" y="5406612"/>
            <a:ext cx="1514302" cy="1451387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9"/>
          <p:cNvSpPr/>
          <p:nvPr/>
        </p:nvSpPr>
        <p:spPr>
          <a:xfrm>
            <a:off x="99121" y="5591279"/>
            <a:ext cx="1389865" cy="1165121"/>
          </a:xfrm>
          <a:custGeom>
            <a:avLst/>
            <a:gdLst/>
            <a:ahLst/>
            <a:cxnLst/>
            <a:rect l="l" t="t" r="r" b="b"/>
            <a:pathLst>
              <a:path w="1607063" h="1347197">
                <a:moveTo>
                  <a:pt x="0" y="0"/>
                </a:moveTo>
                <a:lnTo>
                  <a:pt x="1607063" y="0"/>
                </a:lnTo>
                <a:lnTo>
                  <a:pt x="1607063" y="1347197"/>
                </a:lnTo>
                <a:lnTo>
                  <a:pt x="0" y="13471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32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6980" y="819023"/>
            <a:ext cx="55119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Headline : </a:t>
            </a:r>
          </a:p>
          <a:p>
            <a:r>
              <a:rPr lang="en-IN" dirty="0" smtClean="0"/>
              <a:t>Customer </a:t>
            </a:r>
            <a:r>
              <a:rPr lang="en-IN" dirty="0"/>
              <a:t>Testimonial: Infinite Care</a:t>
            </a:r>
          </a:p>
          <a:p>
            <a:r>
              <a:rPr lang="en-IN" b="1" dirty="0" smtClean="0"/>
              <a:t>On timeline: </a:t>
            </a:r>
          </a:p>
          <a:p>
            <a:r>
              <a:rPr lang="en-IN" dirty="0" smtClean="0"/>
              <a:t>Ms</a:t>
            </a:r>
            <a:r>
              <a:rPr lang="en-IN" dirty="0"/>
              <a:t>. </a:t>
            </a:r>
            <a:r>
              <a:rPr lang="en-IN" dirty="0" err="1"/>
              <a:t>Samhitha</a:t>
            </a:r>
            <a:r>
              <a:rPr lang="en-IN" dirty="0"/>
              <a:t> </a:t>
            </a:r>
            <a:r>
              <a:rPr lang="en-IN" dirty="0" err="1"/>
              <a:t>Krishnakumari</a:t>
            </a:r>
            <a:r>
              <a:rPr lang="en-IN" dirty="0"/>
              <a:t> (14 Years)</a:t>
            </a:r>
          </a:p>
          <a:p>
            <a:r>
              <a:rPr lang="en-IN" dirty="0"/>
              <a:t> </a:t>
            </a:r>
            <a:r>
              <a:rPr lang="en-IN" dirty="0" smtClean="0"/>
              <a:t>Claim Highlights:  </a:t>
            </a:r>
          </a:p>
          <a:p>
            <a:r>
              <a:rPr lang="en-IN" dirty="0"/>
              <a:t>Policy Age: 44 </a:t>
            </a:r>
            <a:r>
              <a:rPr lang="en-IN" dirty="0" smtClean="0"/>
              <a:t>Days</a:t>
            </a:r>
            <a:endParaRPr lang="en-IN" dirty="0"/>
          </a:p>
          <a:p>
            <a:r>
              <a:rPr lang="en-IN" dirty="0"/>
              <a:t>Base Sum Insured: ₹10 </a:t>
            </a:r>
            <a:r>
              <a:rPr lang="en-IN" dirty="0" smtClean="0"/>
              <a:t>Lakhs</a:t>
            </a:r>
          </a:p>
          <a:p>
            <a:endParaRPr lang="en-US" dirty="0"/>
          </a:p>
          <a:p>
            <a:endParaRPr lang="en-IN" dirty="0"/>
          </a:p>
          <a:p>
            <a:r>
              <a:rPr lang="en-IN" dirty="0" smtClean="0"/>
              <a:t>Hospital Bill  Amount on Timeline : </a:t>
            </a:r>
            <a:r>
              <a:rPr lang="en-IN" dirty="0"/>
              <a:t>₹43.66 </a:t>
            </a:r>
            <a:r>
              <a:rPr lang="en-IN" dirty="0" smtClean="0"/>
              <a:t>Lakhs</a:t>
            </a:r>
          </a:p>
          <a:p>
            <a:endParaRPr lang="en-IN" dirty="0"/>
          </a:p>
          <a:p>
            <a:r>
              <a:rPr lang="en-IN" b="1" dirty="0" smtClean="0"/>
              <a:t>In circle</a:t>
            </a:r>
            <a:r>
              <a:rPr lang="en-IN" dirty="0" smtClean="0"/>
              <a:t>: Infinite care activated on high value Claim (Higher than SI without any limit)</a:t>
            </a:r>
          </a:p>
          <a:p>
            <a:endParaRPr lang="en-IN" dirty="0" smtClean="0"/>
          </a:p>
          <a:p>
            <a:r>
              <a:rPr lang="en-IN" dirty="0" smtClean="0"/>
              <a:t> Paid </a:t>
            </a:r>
            <a:r>
              <a:rPr lang="en-IN" dirty="0"/>
              <a:t>by ICICI Lombard: ₹39.19 </a:t>
            </a:r>
            <a:r>
              <a:rPr lang="en-IN" dirty="0" smtClean="0"/>
              <a:t>Lakhs</a:t>
            </a:r>
          </a:p>
          <a:p>
            <a:r>
              <a:rPr lang="en-US" b="1" dirty="0" smtClean="0"/>
              <a:t>Under the Unlimited logo in right side </a:t>
            </a:r>
            <a:endParaRPr lang="en-IN" b="1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Foot Note: </a:t>
            </a:r>
            <a:r>
              <a:rPr lang="en-US" b="1" dirty="0"/>
              <a:t>Claim No – 220101482986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6263743" y="621060"/>
            <a:ext cx="55119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 </a:t>
            </a:r>
            <a:r>
              <a:rPr lang="en-IN" b="1" dirty="0" smtClean="0"/>
              <a:t>In Box : Mention </a:t>
            </a:r>
          </a:p>
          <a:p>
            <a:endParaRPr lang="en-US" dirty="0"/>
          </a:p>
          <a:p>
            <a:r>
              <a:rPr lang="en-IN" dirty="0"/>
              <a:t>Just 44 days after purchasing an Elevate policy with a ₹10 Lakh Sum Insured and Infinite Care add-on, 14-year-old Ms. </a:t>
            </a:r>
            <a:r>
              <a:rPr lang="en-IN" dirty="0" err="1"/>
              <a:t>Samhitha</a:t>
            </a:r>
            <a:r>
              <a:rPr lang="en-IN" dirty="0"/>
              <a:t> </a:t>
            </a:r>
            <a:r>
              <a:rPr lang="en-IN" dirty="0" err="1"/>
              <a:t>Krishnakumari</a:t>
            </a:r>
            <a:r>
              <a:rPr lang="en-IN" dirty="0"/>
              <a:t> was admitted with severe Viral Pneumonia, ARDS, Septic Shock, and Acute Kidney Injury requiring critical care.</a:t>
            </a:r>
          </a:p>
          <a:p>
            <a:r>
              <a:rPr lang="en-IN" dirty="0"/>
              <a:t>Her treatment resulted in a hospital bill of ₹43.66 Lakhs, far exceeding the base Sum Insured.</a:t>
            </a:r>
          </a:p>
          <a:p>
            <a:r>
              <a:rPr lang="en-IN" dirty="0"/>
              <a:t>With the Infinite Care add-on, ICICI Lombard settled ₹39.19 Lakhs, significantly minimising the family's out-of-pocket expenses and providing financial protection when it mattered most.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064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116</Words>
  <Application>Microsoft Office PowerPoint</Application>
  <PresentationFormat>Widescreen</PresentationFormat>
  <Paragraphs>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Barlow Bold</vt:lpstr>
      <vt:lpstr>Bobby Jones</vt:lpstr>
      <vt:lpstr>Calibri</vt:lpstr>
      <vt:lpstr>Calibri Light</vt:lpstr>
      <vt:lpstr>Mulish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Shekhar Bajaj     /RSPPG/ICICILOMBARD/MUM</cp:lastModifiedBy>
  <cp:revision>381</cp:revision>
  <dcterms:created xsi:type="dcterms:W3CDTF">2026-06-30T06:10:44Z</dcterms:created>
  <dcterms:modified xsi:type="dcterms:W3CDTF">2026-07-01T13:38:38Z</dcterms:modified>
</cp:coreProperties>
</file>